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47"/>
    <p:restoredTop sz="94597"/>
  </p:normalViewPr>
  <p:slideViewPr>
    <p:cSldViewPr snapToGrid="0" snapToObjects="1">
      <p:cViewPr varScale="1">
        <p:scale>
          <a:sx n="111" d="100"/>
          <a:sy n="111" d="100"/>
        </p:scale>
        <p:origin x="-1032" y="-1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187650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1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 – Title">
  <p:cSld name="Divider">
    <p:bg>
      <p:bgPr>
        <a:solidFill>
          <a:schemeClr val="lt2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7" descr="IMG_0276.jpg"/>
          <p:cNvPicPr preferRelativeResize="0"/>
          <p:nvPr/>
        </p:nvPicPr>
        <p:blipFill rotWithShape="1">
          <a:blip r:embed="rId2">
            <a:alphaModFix/>
          </a:blip>
          <a:srcRect l="-1871" t="8284" r="9671" b="8284"/>
          <a:stretch/>
        </p:blipFill>
        <p:spPr>
          <a:xfrm>
            <a:off x="614426" y="0"/>
            <a:ext cx="85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Shape 9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" name="Shape 11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2018 Pivotal Software, Inc. All rights Reserved. Version 1.0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2" name="Shape 12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13" name="Shape 13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Shape 21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">
  <p:cSld name="CUSTOM_8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Shape 119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" name="Shape 120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21" name="Shape 121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0" name="Shape 130"/>
          <p:cNvCxnSpPr/>
          <p:nvPr/>
        </p:nvCxnSpPr>
        <p:spPr>
          <a:xfrm rot="10800000">
            <a:off x="4572000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2"/>
          </p:nvPr>
        </p:nvSpPr>
        <p:spPr>
          <a:xfrm>
            <a:off x="4750000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 w/ Image">
  <p:cSld name="CUSTOM_8_2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35" name="Shape 135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" name="Shape 13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37" name="Shape 13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– Columns">
  <p:cSld name="CUSTOM_8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Shape 148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49" name="Shape 149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8" name="Shape 158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" name="Shape 159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Shape 160"/>
          <p:cNvCxnSpPr/>
          <p:nvPr/>
        </p:nvCxnSpPr>
        <p:spPr>
          <a:xfrm rot="10800000">
            <a:off x="30678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" name="Shape 161"/>
          <p:cNvCxnSpPr/>
          <p:nvPr/>
        </p:nvCxnSpPr>
        <p:spPr>
          <a:xfrm>
            <a:off x="30678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" name="Shape 162"/>
          <p:cNvSpPr txBox="1"/>
          <p:nvPr/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body" idx="2"/>
          </p:nvPr>
        </p:nvSpPr>
        <p:spPr>
          <a:xfrm>
            <a:off x="3207300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body" idx="3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– Divider">
  <p:cSld name="Divider_1">
    <p:bg>
      <p:bgPr>
        <a:solidFill>
          <a:schemeClr val="lt2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sz="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grpSp>
        <p:nvGrpSpPr>
          <p:cNvPr id="24" name="Shape 2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5" name="Shape 2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" name="Shape 33"/>
          <p:cNvCxnSpPr/>
          <p:nvPr/>
        </p:nvCxnSpPr>
        <p:spPr>
          <a:xfrm rot="10800000">
            <a:off x="4309650" y="2255484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Shape 34"/>
          <p:cNvSpPr txBox="1">
            <a:spLocks noGrp="1"/>
          </p:cNvSpPr>
          <p:nvPr>
            <p:ph type="subTitle" idx="1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– Intro">
  <p:cSld name="Intro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0" y="0"/>
            <a:ext cx="3066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9pPr>
          </a:lstStyle>
          <a:p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3066005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9" name="Shape 39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40" name="Shape 40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8" name="Shape 48"/>
          <p:cNvCxnSpPr/>
          <p:nvPr/>
        </p:nvCxnSpPr>
        <p:spPr>
          <a:xfrm rot="10800000">
            <a:off x="295728" y="2131916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– 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– Standard">
  <p:cSld name="Title Slid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4" name="Shape 5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55" name="Shape 5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– Diagram Box">
  <p:cSld name="Title Slide_4">
    <p:bg>
      <p:bgPr>
        <a:solidFill>
          <a:srgbClr val="F3F3F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66" name="Shape 6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67" name="Shape 6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Shape 75"/>
          <p:cNvSpPr/>
          <p:nvPr/>
        </p:nvSpPr>
        <p:spPr>
          <a:xfrm>
            <a:off x="285750" y="907200"/>
            <a:ext cx="8569800" cy="37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6" name="Shape 76"/>
          <p:cNvCxnSpPr/>
          <p:nvPr/>
        </p:nvCxnSpPr>
        <p:spPr>
          <a:xfrm>
            <a:off x="8855561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Shape 77"/>
          <p:cNvCxnSpPr/>
          <p:nvPr/>
        </p:nvCxnSpPr>
        <p:spPr>
          <a:xfrm>
            <a:off x="28753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" name="Shape 78"/>
          <p:cNvCxnSpPr/>
          <p:nvPr/>
        </p:nvCxnSpPr>
        <p:spPr>
          <a:xfrm rot="10800000">
            <a:off x="-228600" y="923925"/>
            <a:ext cx="114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" name="Shape 79"/>
          <p:cNvCxnSpPr/>
          <p:nvPr/>
        </p:nvCxnSpPr>
        <p:spPr>
          <a:xfrm rot="10800000">
            <a:off x="-228600" y="4669500"/>
            <a:ext cx="114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 – Design Grid">
  <p:cSld name="Title Slide_3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Shape 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83" name="Shape 8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84" name="Shape 84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 – Night Mode">
  <p:cSld name="Title Slide_2">
    <p:bg>
      <p:bgPr>
        <a:solidFill>
          <a:schemeClr val="dk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94" name="Shape 9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95" name="Shape 9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– Sidebar">
  <p:cSld name="CUSTOM_5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Shape 104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06" name="Shape 10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07" name="Shape 10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" name="Shape 115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2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pivotal.io" TargetMode="External"/><Relationship Id="rId4" Type="http://schemas.openxmlformats.org/officeDocument/2006/relationships/hyperlink" Target="http://pivotal.io/platform" TargetMode="External"/><Relationship Id="rId5" Type="http://schemas.openxmlformats.org/officeDocument/2006/relationships/hyperlink" Target="http://pivotal.io/ebooks" TargetMode="External"/><Relationship Id="rId6" Type="http://schemas.openxmlformats.org/officeDocument/2006/relationships/hyperlink" Target="http://goo.gl/i0wwV8" TargetMode="External"/><Relationship Id="rId7" Type="http://schemas.openxmlformats.org/officeDocument/2006/relationships/hyperlink" Target="http://goo.gl/Z3XLm7" TargetMode="External"/><Relationship Id="rId8" Type="http://schemas.openxmlformats.org/officeDocument/2006/relationships/hyperlink" Target="http://goo.gl/XfMp8h" TargetMode="External"/><Relationship Id="rId9" Type="http://schemas.openxmlformats.org/officeDocument/2006/relationships/hyperlink" Target="http://goo.gl/BOkxxj" TargetMode="External"/><Relationship Id="rId10" Type="http://schemas.openxmlformats.org/officeDocument/2006/relationships/hyperlink" Target="https://www.youtube.com/watch?v=5q-ntJOKYA4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etup.com/Saint-Louis-Cloud-Foundry-Meetup/" TargetMode="External"/><Relationship Id="rId4" Type="http://schemas.openxmlformats.org/officeDocument/2006/relationships/hyperlink" Target="https://www.meetup.com/Saint-Louis-Spring-Meetup/" TargetMode="External"/><Relationship Id="rId5" Type="http://schemas.openxmlformats.org/officeDocument/2006/relationships/hyperlink" Target="https://www.meetup.com/GatewayJUG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s://springoneplatform.io/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Pivotal 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May</a:t>
            </a:r>
            <a:r>
              <a:rPr lang="en" dirty="0" smtClean="0"/>
              <a:t> </a:t>
            </a:r>
            <a:r>
              <a:rPr lang="en" dirty="0"/>
              <a:t>2018</a:t>
            </a:r>
            <a:endParaRPr dirty="0"/>
          </a:p>
        </p:txBody>
      </p:sp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523200" y="1737025"/>
            <a:ext cx="6643200" cy="119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Pivotal Cloud Foundry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Workshop Wrap-up</a:t>
            </a:r>
            <a:endParaRPr b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Shape 247"/>
          <p:cNvPicPr preferRelativeResize="0"/>
          <p:nvPr/>
        </p:nvPicPr>
        <p:blipFill rotWithShape="1">
          <a:blip r:embed="rId3">
            <a:alphaModFix amt="10000"/>
          </a:blip>
          <a:srcRect t="7862" b="786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Shape 248"/>
          <p:cNvSpPr txBox="1"/>
          <p:nvPr/>
        </p:nvSpPr>
        <p:spPr>
          <a:xfrm>
            <a:off x="668800" y="2538500"/>
            <a:ext cx="7796700" cy="15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  <a:t>Transforming How The World Builds Software</a:t>
            </a:r>
            <a:endParaRPr sz="2500">
              <a:solidFill>
                <a:srgbClr val="00253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49" name="Shape 249"/>
          <p:cNvCxnSpPr/>
          <p:nvPr/>
        </p:nvCxnSpPr>
        <p:spPr>
          <a:xfrm>
            <a:off x="4202557" y="2323836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F7DC5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50" name="Shape 250"/>
          <p:cNvGrpSpPr/>
          <p:nvPr/>
        </p:nvGrpSpPr>
        <p:grpSpPr>
          <a:xfrm>
            <a:off x="3681215" y="1516127"/>
            <a:ext cx="1866239" cy="437131"/>
            <a:chOff x="1841475" y="2392725"/>
            <a:chExt cx="3928925" cy="920275"/>
          </a:xfrm>
        </p:grpSpPr>
        <p:sp>
          <p:nvSpPr>
            <p:cNvPr id="251" name="Shape 251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" name="Shape 259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2018 Pivotal Software, Inc. All rights Reserved.</a:t>
            </a:r>
            <a:endParaRPr sz="600">
              <a:solidFill>
                <a:srgbClr val="00253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Pivotal eBooks</a:t>
            </a:r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500"/>
              </a:spcAft>
              <a:buNone/>
            </a:pPr>
            <a:r>
              <a:rPr lang="en"/>
              <a:t>Suggestion:</a:t>
            </a:r>
            <a:br>
              <a:rPr lang="en"/>
            </a:br>
            <a:r>
              <a:rPr lang="en"/>
              <a:t>- Cloud Native Foundations</a:t>
            </a:r>
            <a:br>
              <a:rPr lang="en"/>
            </a:br>
            <a:r>
              <a:rPr lang="en"/>
              <a:t>- Migrating to CNA Architectures</a:t>
            </a:r>
            <a:br>
              <a:rPr lang="en"/>
            </a:br>
            <a:r>
              <a:rPr lang="en"/>
              <a:t>- Beyond the 12-Factor App</a:t>
            </a:r>
            <a:br>
              <a:rPr lang="en"/>
            </a:br>
            <a:r>
              <a:rPr lang="en"/>
              <a:t>- Cloud Foundry - the CN Platform</a:t>
            </a:r>
            <a:br>
              <a:rPr lang="en"/>
            </a:br>
            <a:r>
              <a:rPr lang="en"/>
              <a:t>- ...</a:t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>Download free eBooks at:</a:t>
            </a:r>
            <a:br>
              <a:rPr lang="en"/>
            </a:br>
            <a:r>
              <a:rPr lang="en"/>
              <a:t>https://content.pivotal.io/ebooks</a:t>
            </a:r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body" idx="2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2000"/>
              </a:spcAft>
              <a:buNone/>
            </a:pPr>
            <a:endParaRPr/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5825" y="141500"/>
            <a:ext cx="2381250" cy="3012688"/>
          </a:xfrm>
          <a:prstGeom prst="rect">
            <a:avLst/>
          </a:prstGeom>
          <a:noFill/>
          <a:ln>
            <a:noFill/>
          </a:ln>
          <a:effectLst>
            <a:outerShdw blurRad="100013" dist="57150" dir="15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80" name="Shape 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5950" y="162075"/>
            <a:ext cx="2381250" cy="3143250"/>
          </a:xfrm>
          <a:prstGeom prst="rect">
            <a:avLst/>
          </a:prstGeom>
          <a:noFill/>
          <a:ln>
            <a:noFill/>
          </a:ln>
          <a:effectLst>
            <a:outerShdw blurRad="100013" dist="57150" dir="15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81" name="Shape 1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2275" y="1845013"/>
            <a:ext cx="2381250" cy="3133725"/>
          </a:xfrm>
          <a:prstGeom prst="rect">
            <a:avLst/>
          </a:prstGeom>
          <a:noFill/>
          <a:ln>
            <a:noFill/>
          </a:ln>
          <a:effectLst>
            <a:outerShdw blurRad="100013" dist="57150" dir="15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Initializr</a:t>
            </a:r>
            <a:endParaRPr/>
          </a:p>
        </p:txBody>
      </p:sp>
      <p:sp>
        <p:nvSpPr>
          <p:cNvPr id="187" name="Shape 187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apps quickly with </a:t>
            </a:r>
            <a:br>
              <a:rPr lang="en"/>
            </a:br>
            <a:r>
              <a:rPr lang="en"/>
              <a:t>Spring Starter</a:t>
            </a:r>
            <a:br>
              <a:rPr lang="en"/>
            </a:br>
            <a:endParaRPr/>
          </a:p>
          <a:p>
            <a:pPr marL="0" lvl="0" indent="0">
              <a:spcBef>
                <a:spcPts val="1500"/>
              </a:spcBef>
              <a:spcAft>
                <a:spcPts val="1500"/>
              </a:spcAft>
              <a:buNone/>
            </a:pPr>
            <a:r>
              <a:rPr lang="en"/>
              <a:t>http://start.spring.io</a:t>
            </a:r>
            <a:endParaRPr/>
          </a:p>
        </p:txBody>
      </p:sp>
      <p:sp>
        <p:nvSpPr>
          <p:cNvPr id="188" name="Shape 188"/>
          <p:cNvSpPr txBox="1">
            <a:spLocks noGrp="1"/>
          </p:cNvSpPr>
          <p:nvPr>
            <p:ph type="body" idx="2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2000"/>
              </a:spcAft>
              <a:buNone/>
            </a:pPr>
            <a:endParaRPr/>
          </a:p>
        </p:txBody>
      </p:sp>
      <p:pic>
        <p:nvPicPr>
          <p:cNvPr id="189" name="Shape 189"/>
          <p:cNvPicPr preferRelativeResize="0"/>
          <p:nvPr/>
        </p:nvPicPr>
        <p:blipFill rotWithShape="1">
          <a:blip r:embed="rId3">
            <a:alphaModFix/>
          </a:blip>
          <a:srcRect l="5027" r="5350"/>
          <a:stretch/>
        </p:blipFill>
        <p:spPr>
          <a:xfrm>
            <a:off x="3499717" y="0"/>
            <a:ext cx="5257300" cy="5061426"/>
          </a:xfrm>
          <a:prstGeom prst="rect">
            <a:avLst/>
          </a:prstGeom>
          <a:noFill/>
          <a:ln>
            <a:noFill/>
          </a:ln>
          <a:effectLst>
            <a:outerShdw blurRad="100013" dist="57150" dir="15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95" name="Shape 195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500"/>
              </a:spcAft>
              <a:buNone/>
            </a:pPr>
            <a:r>
              <a:rPr lang="en" dirty="0"/>
              <a:t>Pivotal </a:t>
            </a:r>
            <a:endParaRPr dirty="0"/>
          </a:p>
        </p:txBody>
      </p:sp>
      <p:sp>
        <p:nvSpPr>
          <p:cNvPr id="196" name="Shape 196"/>
          <p:cNvSpPr txBox="1">
            <a:spLocks noGrp="1"/>
          </p:cNvSpPr>
          <p:nvPr>
            <p:ph type="body" idx="2"/>
          </p:nvPr>
        </p:nvSpPr>
        <p:spPr>
          <a:xfrm>
            <a:off x="3338850" y="130650"/>
            <a:ext cx="5805300" cy="49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Pivotal home –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pivotal.io</a:t>
            </a:r>
            <a:r>
              <a:rPr lang="en" dirty="0"/>
              <a:t> </a:t>
            </a:r>
            <a:endParaRPr dirty="0"/>
          </a:p>
          <a:p>
            <a:pPr marL="457200" lvl="0" indent="-330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Pivotal Cloud Foundry Platform – </a:t>
            </a:r>
            <a:r>
              <a:rPr lang="en" u="sng" dirty="0">
                <a:solidFill>
                  <a:schemeClr val="hlink"/>
                </a:solidFill>
                <a:hlinkClick r:id="rId4"/>
              </a:rPr>
              <a:t>pivotal.io/platform</a:t>
            </a:r>
            <a:r>
              <a:rPr lang="en" dirty="0"/>
              <a:t> </a:t>
            </a:r>
            <a:endParaRPr dirty="0"/>
          </a:p>
          <a:p>
            <a:pPr marL="457200" lvl="0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dirty="0" smtClean="0"/>
              <a:t>Pivotal </a:t>
            </a:r>
            <a:r>
              <a:rPr lang="en" dirty="0"/>
              <a:t>eBooks – </a:t>
            </a:r>
            <a:r>
              <a:rPr lang="en" u="sng" dirty="0">
                <a:solidFill>
                  <a:schemeClr val="hlink"/>
                </a:solidFill>
                <a:hlinkClick r:id="rId5"/>
              </a:rPr>
              <a:t>pivotal.io/ebooks</a:t>
            </a:r>
            <a:r>
              <a:rPr lang="en" dirty="0"/>
              <a:t> </a:t>
            </a:r>
            <a:endParaRPr dirty="0"/>
          </a:p>
          <a:p>
            <a:pPr marL="914400" lvl="1" indent="-3175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Migrating to Cloud-Native Application Architectures - </a:t>
            </a:r>
            <a:r>
              <a:rPr lang="en" sz="1400" u="sng" dirty="0">
                <a:solidFill>
                  <a:schemeClr val="hlink"/>
                </a:solidFill>
                <a:hlinkClick r:id="rId6"/>
              </a:rPr>
              <a:t>http://goo.gl/i0wwV8</a:t>
            </a:r>
            <a:r>
              <a:rPr lang="en" sz="1400" dirty="0"/>
              <a:t> </a:t>
            </a:r>
            <a:endParaRPr sz="1400" dirty="0"/>
          </a:p>
          <a:p>
            <a:pPr marL="914400" lvl="1" indent="-3175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The Cloud Native Journey, by Duncan Winn - </a:t>
            </a:r>
            <a:r>
              <a:rPr lang="en" sz="1400" u="sng" dirty="0">
                <a:solidFill>
                  <a:schemeClr val="hlink"/>
                </a:solidFill>
                <a:hlinkClick r:id="rId7"/>
              </a:rPr>
              <a:t>http://goo.gl/Z3XLm7</a:t>
            </a:r>
            <a:r>
              <a:rPr lang="en" sz="1400" dirty="0"/>
              <a:t> </a:t>
            </a:r>
            <a:endParaRPr sz="1400" dirty="0"/>
          </a:p>
          <a:p>
            <a:pPr marL="914400" lvl="1" indent="-3175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Leading Enterprise Platform powered by Cloud Foundry - </a:t>
            </a:r>
            <a:r>
              <a:rPr lang="en" sz="1400" u="sng" dirty="0">
                <a:solidFill>
                  <a:schemeClr val="hlink"/>
                </a:solidFill>
                <a:hlinkClick r:id="rId8"/>
              </a:rPr>
              <a:t>http://goo.gl/XfMp8h</a:t>
            </a:r>
            <a:r>
              <a:rPr lang="en" sz="1400" dirty="0"/>
              <a:t> </a:t>
            </a:r>
            <a:endParaRPr sz="1400" dirty="0"/>
          </a:p>
          <a:p>
            <a:pPr marL="914400" lvl="1" indent="-3175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The Cloud Native Journey Webinar Series - </a:t>
            </a:r>
            <a:r>
              <a:rPr lang="en" sz="1400" u="sng" dirty="0">
                <a:solidFill>
                  <a:schemeClr val="hlink"/>
                </a:solidFill>
                <a:hlinkClick r:id="rId9"/>
              </a:rPr>
              <a:t>http://goo.gl/BOkxxj</a:t>
            </a:r>
            <a:r>
              <a:rPr lang="en" sz="1400" dirty="0"/>
              <a:t> </a:t>
            </a:r>
            <a:endParaRPr sz="1400" dirty="0"/>
          </a:p>
          <a:p>
            <a:pPr marL="457200" lvl="0" indent="-3302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dirty="0"/>
              <a:t>Customer stories - </a:t>
            </a:r>
            <a:r>
              <a:rPr lang="en" sz="1200" u="sng" dirty="0">
                <a:solidFill>
                  <a:schemeClr val="hlink"/>
                </a:solidFill>
                <a:hlinkClick r:id="rId10"/>
              </a:rPr>
              <a:t>https://www.youtube.com/watch?v=5q-ntJOKYA4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St. Louis </a:t>
            </a:r>
            <a:br>
              <a:rPr lang="en"/>
            </a:br>
            <a:r>
              <a:rPr lang="en"/>
              <a:t>Local Events</a:t>
            </a:r>
            <a:endParaRPr/>
          </a:p>
        </p:txBody>
      </p:sp>
      <p:sp>
        <p:nvSpPr>
          <p:cNvPr id="202" name="Shape 202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Meetups</a:t>
            </a:r>
            <a:endParaRPr/>
          </a:p>
          <a:p>
            <a:pPr marL="0" lvl="0" indent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500"/>
              </a:spcBef>
              <a:spcAft>
                <a:spcPts val="1500"/>
              </a:spcAft>
              <a:buNone/>
            </a:pPr>
            <a:r>
              <a:rPr lang="en"/>
              <a:t>http://meetup.com </a:t>
            </a:r>
            <a:endParaRPr/>
          </a:p>
        </p:txBody>
      </p:sp>
      <p:sp>
        <p:nvSpPr>
          <p:cNvPr id="203" name="Shape 203"/>
          <p:cNvSpPr txBox="1">
            <a:spLocks noGrp="1"/>
          </p:cNvSpPr>
          <p:nvPr>
            <p:ph type="body" idx="2"/>
          </p:nvPr>
        </p:nvSpPr>
        <p:spPr>
          <a:xfrm>
            <a:off x="3252975" y="549625"/>
            <a:ext cx="5604900" cy="41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Saint Louis Cloud Foundry Meetup </a:t>
            </a:r>
            <a:r>
              <a:rPr lang="en" u="sng">
                <a:solidFill>
                  <a:schemeClr val="hlink"/>
                </a:solidFill>
                <a:hlinkClick r:id="rId3"/>
              </a:rPr>
              <a:t>meetup.com/Saint-Louis-Cloud-Foundry-Meetup/</a:t>
            </a:r>
            <a:r>
              <a:rPr lang="en"/>
              <a:t> </a:t>
            </a:r>
            <a:endParaRPr/>
          </a:p>
          <a:p>
            <a:pPr marL="0" lvl="0" indent="0">
              <a:spcBef>
                <a:spcPts val="2000"/>
              </a:spcBef>
              <a:spcAft>
                <a:spcPts val="0"/>
              </a:spcAft>
              <a:buNone/>
            </a:pPr>
            <a:r>
              <a:rPr lang="en"/>
              <a:t>Saint Louis Spring Spring Users Group 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4"/>
              </a:rPr>
              <a:t>meetup.com/Saint-Louis-Spring-Meetup/</a:t>
            </a:r>
            <a:r>
              <a:rPr lang="en"/>
              <a:t> </a:t>
            </a:r>
            <a:endParaRPr/>
          </a:p>
          <a:p>
            <a:pPr marL="0" lvl="0" indent="0">
              <a:spcBef>
                <a:spcPts val="2000"/>
              </a:spcBef>
              <a:spcAft>
                <a:spcPts val="2000"/>
              </a:spcAft>
              <a:buNone/>
            </a:pPr>
            <a:r>
              <a:rPr lang="en"/>
              <a:t>St. Louis Java Users Group 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5"/>
              </a:rPr>
              <a:t>meetup.com/GatewayJUG/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SpringOne Tour</a:t>
            </a:r>
            <a:r>
              <a:rPr lang="en"/>
              <a:t> St. Louis</a:t>
            </a:r>
            <a:br>
              <a:rPr lang="en"/>
            </a:br>
            <a:r>
              <a:rPr lang="en"/>
              <a:t>May 30-31, 2018</a:t>
            </a:r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8650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Location</a:t>
            </a:r>
            <a:r>
              <a:rPr lang="en"/>
              <a:t/>
            </a:r>
            <a:br>
              <a:rPr lang="en"/>
            </a:br>
            <a:r>
              <a:rPr lang="en"/>
              <a:t>T-Rex</a:t>
            </a:r>
            <a:br>
              <a:rPr lang="en"/>
            </a:br>
            <a:r>
              <a:rPr lang="en"/>
              <a:t>911 Washington Ave</a:t>
            </a:r>
            <a:br>
              <a:rPr lang="en"/>
            </a:br>
            <a:r>
              <a:rPr lang="en"/>
              <a:t>St. Louis, MO 63101</a:t>
            </a:r>
            <a:br>
              <a:rPr lang="en"/>
            </a:br>
            <a:r>
              <a:rPr lang="en"/>
              <a:t>https://springonetour.io/2018/st-louis</a:t>
            </a:r>
            <a:br>
              <a:rPr lang="en"/>
            </a:br>
            <a:endParaRPr/>
          </a:p>
          <a:p>
            <a:pPr marL="0" lvl="0" indent="0">
              <a:spcBef>
                <a:spcPts val="1500"/>
              </a:spcBef>
              <a:spcAft>
                <a:spcPts val="1500"/>
              </a:spcAft>
              <a:buNone/>
            </a:pPr>
            <a:r>
              <a:rPr lang="en"/>
              <a:t>https://springonetour.io/</a:t>
            </a:r>
            <a:endParaRPr/>
          </a:p>
        </p:txBody>
      </p:sp>
      <p:sp>
        <p:nvSpPr>
          <p:cNvPr id="210" name="Shape 210"/>
          <p:cNvSpPr txBox="1">
            <a:spLocks noGrp="1"/>
          </p:cNvSpPr>
          <p:nvPr>
            <p:ph type="body" idx="2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2000"/>
              </a:spcAft>
              <a:buNone/>
            </a:pPr>
            <a:endParaRPr/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9527" y="0"/>
            <a:ext cx="561294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349"/>
            <a:ext cx="9143999" cy="4961638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0" y="4374575"/>
            <a:ext cx="3197400" cy="6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rgbClr val="FFFFFF"/>
                </a:solidFill>
                <a:hlinkClick r:id="rId4"/>
              </a:rPr>
              <a:t>https://springoneplatform.io</a:t>
            </a:r>
            <a:r>
              <a:rPr lang="en" sz="1700" b="1" dirty="0" smtClean="0">
                <a:solidFill>
                  <a:srgbClr val="FFFFFF"/>
                </a:solidFill>
                <a:hlinkClick r:id="rId4"/>
              </a:rPr>
              <a:t>/</a:t>
            </a:r>
            <a:endParaRPr lang="en-US" sz="1700" b="1" dirty="0" smtClean="0">
              <a:solidFill>
                <a:srgbClr val="FFFFFF"/>
              </a:solidFill>
            </a:endParaRPr>
          </a:p>
          <a:p>
            <a:r>
              <a:rPr lang="en-US" sz="1700" b="1" dirty="0" smtClean="0">
                <a:solidFill>
                  <a:srgbClr val="FFFFFF"/>
                </a:solidFill>
              </a:rPr>
              <a:t>Use discount code:  S1P200_SSahadevan</a:t>
            </a:r>
            <a:endParaRPr sz="17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hape 222" descr="view@2x.jpg"/>
          <p:cNvPicPr preferRelativeResize="0"/>
          <p:nvPr/>
        </p:nvPicPr>
        <p:blipFill rotWithShape="1">
          <a:blip r:embed="rId3">
            <a:alphaModFix amt="80000"/>
          </a:blip>
          <a:srcRect t="7847" b="785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/>
          <p:nvPr/>
        </p:nvSpPr>
        <p:spPr>
          <a:xfrm>
            <a:off x="0" y="0"/>
            <a:ext cx="9176400" cy="5143500"/>
          </a:xfrm>
          <a:prstGeom prst="rect">
            <a:avLst/>
          </a:prstGeom>
          <a:solidFill>
            <a:srgbClr val="00253E">
              <a:alpha val="69800"/>
            </a:srgbClr>
          </a:solidFill>
          <a:ln>
            <a:noFill/>
          </a:ln>
          <a:effectLst>
            <a:outerShdw blurRad="39999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25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Shape 224"/>
          <p:cNvSpPr txBox="1"/>
          <p:nvPr/>
        </p:nvSpPr>
        <p:spPr>
          <a:xfrm>
            <a:off x="-1632908" y="-1179221"/>
            <a:ext cx="18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Shape 225"/>
          <p:cNvSpPr txBox="1"/>
          <p:nvPr/>
        </p:nvSpPr>
        <p:spPr>
          <a:xfrm>
            <a:off x="760950" y="1376850"/>
            <a:ext cx="7622100" cy="23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Evaluations - PLEASE fill out</a:t>
            </a:r>
          </a:p>
        </p:txBody>
      </p:sp>
      <p:grpSp>
        <p:nvGrpSpPr>
          <p:cNvPr id="226" name="Shape 226"/>
          <p:cNvGrpSpPr/>
          <p:nvPr/>
        </p:nvGrpSpPr>
        <p:grpSpPr>
          <a:xfrm>
            <a:off x="3669300" y="1711460"/>
            <a:ext cx="1805400" cy="536386"/>
            <a:chOff x="3233750" y="1711500"/>
            <a:chExt cx="1805400" cy="589500"/>
          </a:xfrm>
        </p:grpSpPr>
        <p:cxnSp>
          <p:nvCxnSpPr>
            <p:cNvPr id="227" name="Shape 227"/>
            <p:cNvCxnSpPr/>
            <p:nvPr/>
          </p:nvCxnSpPr>
          <p:spPr>
            <a:xfrm>
              <a:off x="3252044" y="1711500"/>
              <a:ext cx="0" cy="58950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" name="Shape 228"/>
            <p:cNvCxnSpPr/>
            <p:nvPr/>
          </p:nvCxnSpPr>
          <p:spPr>
            <a:xfrm>
              <a:off x="3233750" y="1711500"/>
              <a:ext cx="1805400" cy="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Shape 229"/>
            <p:cNvCxnSpPr/>
            <p:nvPr/>
          </p:nvCxnSpPr>
          <p:spPr>
            <a:xfrm>
              <a:off x="5020696" y="1711500"/>
              <a:ext cx="0" cy="58950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0" name="Shape 230"/>
          <p:cNvGrpSpPr/>
          <p:nvPr/>
        </p:nvGrpSpPr>
        <p:grpSpPr>
          <a:xfrm>
            <a:off x="3669300" y="3019105"/>
            <a:ext cx="1805400" cy="536386"/>
            <a:chOff x="3233750" y="2966075"/>
            <a:chExt cx="1805400" cy="589500"/>
          </a:xfrm>
        </p:grpSpPr>
        <p:cxnSp>
          <p:nvCxnSpPr>
            <p:cNvPr id="231" name="Shape 231"/>
            <p:cNvCxnSpPr/>
            <p:nvPr/>
          </p:nvCxnSpPr>
          <p:spPr>
            <a:xfrm>
              <a:off x="3252044" y="2966075"/>
              <a:ext cx="0" cy="58950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Shape 232"/>
            <p:cNvCxnSpPr/>
            <p:nvPr/>
          </p:nvCxnSpPr>
          <p:spPr>
            <a:xfrm>
              <a:off x="3233750" y="3555575"/>
              <a:ext cx="1805400" cy="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Shape 233"/>
            <p:cNvCxnSpPr/>
            <p:nvPr/>
          </p:nvCxnSpPr>
          <p:spPr>
            <a:xfrm>
              <a:off x="5020696" y="2966075"/>
              <a:ext cx="0" cy="58950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4" name="Shape 23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35" name="Shape 23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29317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hape 222" descr="view@2x.jpg"/>
          <p:cNvPicPr preferRelativeResize="0"/>
          <p:nvPr/>
        </p:nvPicPr>
        <p:blipFill rotWithShape="1">
          <a:blip r:embed="rId3">
            <a:alphaModFix amt="80000"/>
          </a:blip>
          <a:srcRect t="7847" b="785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/>
          <p:nvPr/>
        </p:nvSpPr>
        <p:spPr>
          <a:xfrm>
            <a:off x="0" y="0"/>
            <a:ext cx="9176400" cy="5143500"/>
          </a:xfrm>
          <a:prstGeom prst="rect">
            <a:avLst/>
          </a:prstGeom>
          <a:solidFill>
            <a:srgbClr val="00253E">
              <a:alpha val="69800"/>
            </a:srgbClr>
          </a:solidFill>
          <a:ln>
            <a:noFill/>
          </a:ln>
          <a:effectLst>
            <a:outerShdw blurRad="39999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25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Shape 224"/>
          <p:cNvSpPr txBox="1"/>
          <p:nvPr/>
        </p:nvSpPr>
        <p:spPr>
          <a:xfrm>
            <a:off x="-1632908" y="-1179221"/>
            <a:ext cx="18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Shape 225"/>
          <p:cNvSpPr txBox="1"/>
          <p:nvPr/>
        </p:nvSpPr>
        <p:spPr>
          <a:xfrm>
            <a:off x="760950" y="1376850"/>
            <a:ext cx="7622100" cy="23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Q&amp;A, Comments, Suggestions</a:t>
            </a:r>
            <a:endParaRPr sz="40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26" name="Shape 226"/>
          <p:cNvGrpSpPr/>
          <p:nvPr/>
        </p:nvGrpSpPr>
        <p:grpSpPr>
          <a:xfrm>
            <a:off x="3669300" y="1711460"/>
            <a:ext cx="1805400" cy="536386"/>
            <a:chOff x="3233750" y="1711500"/>
            <a:chExt cx="1805400" cy="589500"/>
          </a:xfrm>
        </p:grpSpPr>
        <p:cxnSp>
          <p:nvCxnSpPr>
            <p:cNvPr id="227" name="Shape 227"/>
            <p:cNvCxnSpPr/>
            <p:nvPr/>
          </p:nvCxnSpPr>
          <p:spPr>
            <a:xfrm>
              <a:off x="3252044" y="1711500"/>
              <a:ext cx="0" cy="58950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" name="Shape 228"/>
            <p:cNvCxnSpPr/>
            <p:nvPr/>
          </p:nvCxnSpPr>
          <p:spPr>
            <a:xfrm>
              <a:off x="3233750" y="1711500"/>
              <a:ext cx="1805400" cy="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Shape 229"/>
            <p:cNvCxnSpPr/>
            <p:nvPr/>
          </p:nvCxnSpPr>
          <p:spPr>
            <a:xfrm>
              <a:off x="5020696" y="1711500"/>
              <a:ext cx="0" cy="58950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0" name="Shape 230"/>
          <p:cNvGrpSpPr/>
          <p:nvPr/>
        </p:nvGrpSpPr>
        <p:grpSpPr>
          <a:xfrm>
            <a:off x="3669300" y="3019105"/>
            <a:ext cx="1805400" cy="536386"/>
            <a:chOff x="3233750" y="2966075"/>
            <a:chExt cx="1805400" cy="589500"/>
          </a:xfrm>
        </p:grpSpPr>
        <p:cxnSp>
          <p:nvCxnSpPr>
            <p:cNvPr id="231" name="Shape 231"/>
            <p:cNvCxnSpPr/>
            <p:nvPr/>
          </p:nvCxnSpPr>
          <p:spPr>
            <a:xfrm>
              <a:off x="3252044" y="2966075"/>
              <a:ext cx="0" cy="58950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Shape 232"/>
            <p:cNvCxnSpPr/>
            <p:nvPr/>
          </p:nvCxnSpPr>
          <p:spPr>
            <a:xfrm>
              <a:off x="3233750" y="3555575"/>
              <a:ext cx="1805400" cy="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Shape 233"/>
            <p:cNvCxnSpPr/>
            <p:nvPr/>
          </p:nvCxnSpPr>
          <p:spPr>
            <a:xfrm>
              <a:off x="5020696" y="2966075"/>
              <a:ext cx="0" cy="58950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4" name="Shape 23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35" name="Shape 23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145</Words>
  <Application>Microsoft Macintosh PowerPoint</Application>
  <PresentationFormat>On-screen Show (16:9)</PresentationFormat>
  <Paragraphs>35</Paragraphs>
  <Slides>10</Slides>
  <Notes>10</Notes>
  <HiddenSlides>3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Proxima Nova</vt:lpstr>
      <vt:lpstr>Pivotal Presentation Theme v1</vt:lpstr>
      <vt:lpstr>Pivotal Cloud Foundry Workshop Wrap-up</vt:lpstr>
      <vt:lpstr>Pivotal eBooks</vt:lpstr>
      <vt:lpstr>Spring Initializr</vt:lpstr>
      <vt:lpstr>Resources</vt:lpstr>
      <vt:lpstr>St. Louis  Local Events</vt:lpstr>
      <vt:lpstr>SpringOne Tour St. Louis May 30-31, 2018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Pivotal Cloud Foundry Workshop Wrap-up</dc:title>
  <cp:lastModifiedBy>Sharath Sahadevan</cp:lastModifiedBy>
  <cp:revision>5</cp:revision>
  <dcterms:modified xsi:type="dcterms:W3CDTF">2018-05-14T23:39:03Z</dcterms:modified>
</cp:coreProperties>
</file>